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559" autoAdjust="0"/>
    <p:restoredTop sz="94280" autoAdjust="0"/>
  </p:normalViewPr>
  <p:slideViewPr>
    <p:cSldViewPr snapToGrid="0">
      <p:cViewPr varScale="1">
        <p:scale>
          <a:sx n="80" d="100"/>
          <a:sy n="80" d="100"/>
        </p:scale>
        <p:origin x="-108" y="-56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tr-TR"/>
              <a:t>Asıl başlık stili için tıklayın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tx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10/31/2016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tr-TR"/>
              <a:t>Asıl başlık stili için tıklayın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pPr/>
              <a:t>10/31/2016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transition spd="slow">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tr-TR"/>
              <a:t>Asıl başlık stili için tıklayın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pPr/>
              <a:t>10/31/2016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transition spd="slow">
    <p:randomBar dir="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tr-TR"/>
              <a:t>Asıl başlık stili için tıklayın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pPr/>
              <a:t>10/31/2016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transition spd="slow">
    <p:randomBar dir="ver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tr-TR"/>
              <a:t>Asıl başlık stili için tıklayın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pPr/>
              <a:t>10/31/2016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transition spd="slow">
    <p:randomBar dir="ver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tr-TR"/>
              <a:t>Asıl başlık stili için tıklayın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3" name="Date Placeholder 2"/>
          <p:cNvSpPr>
            <a:spLocks noGrp="1"/>
          </p:cNvSpPr>
          <p:nvPr>
            <p:ph type="dt" sz="half" idx="10"/>
          </p:nvPr>
        </p:nvSpPr>
        <p:spPr/>
        <p:txBody>
          <a:bodyPr/>
          <a:lstStyle/>
          <a:p>
            <a:fld id="{48A87A34-81AB-432B-8DAE-1953F412C126}" type="datetimeFigureOut">
              <a:rPr lang="en-US" dirty="0"/>
              <a:pPr/>
              <a:t>10/31/2016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transition spd="slow">
    <p:randomBar dir="vert"/>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tr-TR"/>
              <a:t>Asıl başlık stili için tıklayın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3" name="Date Placeholder 2"/>
          <p:cNvSpPr>
            <a:spLocks noGrp="1"/>
          </p:cNvSpPr>
          <p:nvPr>
            <p:ph type="dt" sz="half" idx="10"/>
          </p:nvPr>
        </p:nvSpPr>
        <p:spPr/>
        <p:txBody>
          <a:bodyPr/>
          <a:lstStyle/>
          <a:p>
            <a:fld id="{48A87A34-81AB-432B-8DAE-1953F412C126}" type="datetimeFigureOut">
              <a:rPr lang="en-US" dirty="0"/>
              <a:pPr/>
              <a:t>10/31/2016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transition spd="slow">
    <p:randomBar dir="vert"/>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tıklayın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10/31/2016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transition spd="slow">
    <p:randomBar dir="vert"/>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tr-TR"/>
              <a:t>Asıl başlık stili için tıklayın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10/31/2016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tıklayın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10/31/2016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tr-TR"/>
              <a:t>Asıl başlık stili için tıklayın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tx1">
                    <a:lumMod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dirty="0"/>
              <a:pPr/>
              <a:t>10/31/2016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 için tıklayın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pPr/>
              <a:t>10/31/2016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 için tıklayın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2" name="Content Placeholder 3"/>
          <p:cNvSpPr>
            <a:spLocks noGrp="1"/>
          </p:cNvSpPr>
          <p:nvPr>
            <p:ph sz="quarter" idx="13"/>
          </p:nvPr>
        </p:nvSpPr>
        <p:spPr>
          <a:xfrm>
            <a:off x="913774" y="3051012"/>
            <a:ext cx="5106027" cy="2740187"/>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3" name="Content Placeholder 5"/>
          <p:cNvSpPr>
            <a:spLocks noGrp="1"/>
          </p:cNvSpPr>
          <p:nvPr>
            <p:ph sz="quarter" idx="14"/>
          </p:nvPr>
        </p:nvSpPr>
        <p:spPr>
          <a:xfrm>
            <a:off x="6172200" y="3051012"/>
            <a:ext cx="5105401" cy="2740187"/>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pPr/>
              <a:t>10/31/2016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pPr/>
              <a:t>10/31/2016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pPr/>
              <a:t>10/31/2016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tr-TR"/>
              <a:t>Asıl başlık stili için tıklayın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pPr/>
              <a:t>10/31/2016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tr-TR"/>
              <a:t>Asıl başlık stili için tıklayın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pPr/>
              <a:t>10/31/2016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40000"/>
            <a:extLst>
              <a:ext uri="{28A0092B-C50C-407E-A947-70E740481C1C}">
                <a14:useLocalDpi xmlns:a14="http://schemas.microsoft.com/office/drawing/2010/main" xmlns=""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tr-TR"/>
              <a:t>Asıl başlık stili için tıklayın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10/31/2016</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ransition spd="slow">
    <p:randomBar dir="vert"/>
  </p:transition>
  <p:txStyles>
    <p:titleStyle>
      <a:lvl1pPr algn="ctr" defTabSz="914400" rtl="0" eaLnBrk="1" latinLnBrk="0" hangingPunct="1">
        <a:lnSpc>
          <a:spcPct val="90000"/>
        </a:lnSpc>
        <a:spcBef>
          <a:spcPct val="0"/>
        </a:spcBef>
        <a:buNone/>
        <a:defRPr sz="3600" kern="1200" cap="all" baseline="0">
          <a:solidFill>
            <a:schemeClr val="tx1"/>
          </a:solidFill>
          <a:effectLst>
            <a:outerShdw blurRad="38100" dist="38100" dir="2700000" algn="tl">
              <a:srgbClr val="000000">
                <a:alpha val="43137"/>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outerShdw blurRad="47625" dist="12700" dir="2700000" algn="tl" rotWithShape="0">
              <a:srgbClr val="000000">
                <a:alpha val="36000"/>
              </a:srgbClr>
            </a:outerShdw>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outerShdw blurRad="47625" dist="12700" dir="2700000" algn="tl" rotWithShape="0">
              <a:srgbClr val="000000">
                <a:alpha val="36000"/>
              </a:srgbClr>
            </a:outerShdw>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outerShdw blurRad="47625" dist="12700" dir="2700000" algn="tl" rotWithShape="0">
              <a:srgbClr val="000000">
                <a:alpha val="36000"/>
              </a:srgbClr>
            </a:outerShdw>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13775" y="618517"/>
            <a:ext cx="10364451" cy="4952289"/>
          </a:xfrm>
        </p:spPr>
        <p:txBody>
          <a:bodyPr>
            <a:normAutofit fontScale="90000"/>
          </a:bodyPr>
          <a:lstStyle/>
          <a:p>
            <a:r>
              <a:rPr lang="tr-TR" sz="6000" dirty="0">
                <a:latin typeface="Comic Sans MS" panose="030F0702030302020204" pitchFamily="66" charset="0"/>
              </a:rPr>
              <a:t>ÇOCUK KORUMA KANUNUNA GÖRE VERİLEN KORUYUCU VE DESTEKLEYİCİ TEDBİR KARARLARININ UYGULANMASI HAKKINDA YÖNETMELİK</a:t>
            </a:r>
          </a:p>
        </p:txBody>
      </p:sp>
    </p:spTree>
    <p:extLst>
      <p:ext uri="{BB962C8B-B14F-4D97-AF65-F5344CB8AC3E}">
        <p14:creationId xmlns:p14="http://schemas.microsoft.com/office/powerpoint/2010/main" xmlns="" val="737070337"/>
      </p:ext>
    </p:extLst>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a:xfrm>
            <a:off x="913775" y="618517"/>
            <a:ext cx="10364451" cy="858591"/>
          </a:xfrm>
        </p:spPr>
        <p:txBody>
          <a:bodyPr/>
          <a:lstStyle/>
          <a:p>
            <a:r>
              <a:rPr lang="tr-TR" u="sng" dirty="0"/>
              <a:t>Sağlık tedbiri</a:t>
            </a:r>
          </a:p>
        </p:txBody>
      </p:sp>
      <p:sp>
        <p:nvSpPr>
          <p:cNvPr id="6" name="İçerik Yer Tutucusu 5"/>
          <p:cNvSpPr>
            <a:spLocks noGrp="1"/>
          </p:cNvSpPr>
          <p:nvPr>
            <p:ph sz="quarter" idx="13"/>
          </p:nvPr>
        </p:nvSpPr>
        <p:spPr>
          <a:xfrm>
            <a:off x="913774" y="1477108"/>
            <a:ext cx="10363826" cy="4314091"/>
          </a:xfrm>
        </p:spPr>
        <p:txBody>
          <a:bodyPr>
            <a:noAutofit/>
          </a:bodyPr>
          <a:lstStyle/>
          <a:p>
            <a:r>
              <a:rPr lang="tr-TR" sz="2400" b="1" u="sng" dirty="0">
                <a:latin typeface="Comic Sans MS" panose="030F0702030302020204" pitchFamily="66" charset="0"/>
              </a:rPr>
              <a:t>Sağlık tedbiri</a:t>
            </a:r>
            <a:r>
              <a:rPr lang="tr-TR" sz="2400" dirty="0">
                <a:latin typeface="Comic Sans MS" panose="030F0702030302020204" pitchFamily="66" charset="0"/>
              </a:rPr>
              <a:t>, çocuğun fiziksel ve ruhsal sağlığının korunması ve tedavisi için gerekli geçici veya sürekli tıbbî bakım ve rehabilitasyonu ile madde bağımlısı olanların tedavilerinin yapılmasına yönelik tedbirdir.</a:t>
            </a:r>
          </a:p>
          <a:p>
            <a:r>
              <a:rPr lang="tr-TR" sz="2400" dirty="0">
                <a:latin typeface="Comic Sans MS" panose="030F0702030302020204" pitchFamily="66" charset="0"/>
              </a:rPr>
              <a:t>Suça sürüklenen veya korunma ihtiyacı olan akıl hastası çocuklar hakkında ruhsal sağlığının tedavisi için öncelikle sağlık tedbirine karar verilmesi esastır</a:t>
            </a:r>
          </a:p>
        </p:txBody>
      </p:sp>
    </p:spTree>
    <p:extLst>
      <p:ext uri="{BB962C8B-B14F-4D97-AF65-F5344CB8AC3E}">
        <p14:creationId xmlns:p14="http://schemas.microsoft.com/office/powerpoint/2010/main" xmlns="" val="3590969780"/>
      </p:ext>
    </p:extLst>
  </p:cSld>
  <p:clrMapOvr>
    <a:masterClrMapping/>
  </p:clrMapOvr>
  <p:transition spd="slow">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a:xfrm>
            <a:off x="913775" y="618518"/>
            <a:ext cx="10364451" cy="985200"/>
          </a:xfrm>
        </p:spPr>
        <p:txBody>
          <a:bodyPr>
            <a:normAutofit fontScale="90000"/>
          </a:bodyPr>
          <a:lstStyle/>
          <a:p>
            <a:r>
              <a:rPr lang="tr-TR" u="sng" dirty="0">
                <a:latin typeface="Comic Sans MS" panose="030F0702030302020204" pitchFamily="66" charset="0"/>
              </a:rPr>
              <a:t>Tedbir kararlarının uygulanması, takibi ve denetimi </a:t>
            </a:r>
          </a:p>
        </p:txBody>
      </p:sp>
      <p:sp>
        <p:nvSpPr>
          <p:cNvPr id="6" name="İçerik Yer Tutucusu 5"/>
          <p:cNvSpPr>
            <a:spLocks noGrp="1"/>
          </p:cNvSpPr>
          <p:nvPr>
            <p:ph sz="quarter" idx="13"/>
          </p:nvPr>
        </p:nvSpPr>
        <p:spPr>
          <a:xfrm>
            <a:off x="913774" y="1505244"/>
            <a:ext cx="10363826" cy="4285956"/>
          </a:xfrm>
        </p:spPr>
        <p:txBody>
          <a:bodyPr>
            <a:normAutofit/>
          </a:bodyPr>
          <a:lstStyle/>
          <a:p>
            <a:r>
              <a:rPr lang="tr-TR" sz="2400" dirty="0">
                <a:latin typeface="Comic Sans MS" panose="030F0702030302020204" pitchFamily="66" charset="0"/>
              </a:rPr>
              <a:t>Tedbir kararlarını yerine getirmekle görevli kişi, kurum veya kuruluşlarca, bu tedbir kararlarının nasıl yerine getirileceği konusunda bir plân hazırlanarak uygulamaya konulur. Bu plân çocuğun teslim edildiği ya da teslim alındığı tarihten itibaren en geç on gün içerisinde mahkeme veya çocuk hâkiminin onayına sunulur. Mahkeme veya çocuk hâkimi, gerektiğinde uygulama plânının değiştirilmesini isteyebilir</a:t>
            </a:r>
          </a:p>
        </p:txBody>
      </p:sp>
    </p:spTree>
    <p:extLst>
      <p:ext uri="{BB962C8B-B14F-4D97-AF65-F5344CB8AC3E}">
        <p14:creationId xmlns:p14="http://schemas.microsoft.com/office/powerpoint/2010/main" xmlns="" val="2838734152"/>
      </p:ext>
    </p:extLst>
  </p:cSld>
  <p:clrMapOvr>
    <a:masterClrMapping/>
  </p:clrMapOvr>
  <p:transition spd="slow">
    <p:randomBar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913775" y="618518"/>
            <a:ext cx="10364451" cy="605372"/>
          </a:xfrm>
        </p:spPr>
        <p:txBody>
          <a:bodyPr/>
          <a:lstStyle/>
          <a:p>
            <a:r>
              <a:rPr lang="tr-TR" u="sng" dirty="0">
                <a:latin typeface="Comic Sans MS" panose="030F0702030302020204" pitchFamily="66" charset="0"/>
              </a:rPr>
              <a:t>Koordinasyon</a:t>
            </a:r>
          </a:p>
        </p:txBody>
      </p:sp>
      <p:sp>
        <p:nvSpPr>
          <p:cNvPr id="5" name="İçerik Yer Tutucusu 4"/>
          <p:cNvSpPr>
            <a:spLocks noGrp="1"/>
          </p:cNvSpPr>
          <p:nvPr>
            <p:ph sz="quarter" idx="13"/>
          </p:nvPr>
        </p:nvSpPr>
        <p:spPr>
          <a:xfrm>
            <a:off x="913774" y="1223890"/>
            <a:ext cx="10363826" cy="4567309"/>
          </a:xfrm>
        </p:spPr>
        <p:txBody>
          <a:bodyPr/>
          <a:lstStyle/>
          <a:p>
            <a:r>
              <a:rPr lang="tr-TR" dirty="0">
                <a:latin typeface="Comic Sans MS" panose="030F0702030302020204" pitchFamily="66" charset="0"/>
              </a:rPr>
              <a:t>Koruyucu ve destekleyici tedbirlerin yerine getirilmesinde kurumların koordinasyonu Adalet Bakanlığınca sağlanır</a:t>
            </a:r>
          </a:p>
          <a:p>
            <a:r>
              <a:rPr lang="tr-TR" dirty="0">
                <a:latin typeface="Comic Sans MS" panose="030F0702030302020204" pitchFamily="66" charset="0"/>
              </a:rPr>
              <a:t>Koruyucu ve destekleyici tedbirlerin yerine getirilmesinde kurumların koordinasyonunu sağlamak üzere Adalet Bakanlığı müsteşarının veya görevlendireceği bir müsteşar yardımcısının başkanlığında; İçişleri Bakanlığı, Millî Eğitim Bakanlığı, Sağlık Bakanlığı, Çalışma ve Sosyal Güvenlik Bakanlığı müsteşar yardımcıları, Sosyal Hizmetler ve Çocuk Esirgeme Kurumu Genel Müdürü ile Adalet Bakanlığı Ceza İşleri Genel Müdürü ve Eğitim Dairesi Başkanının katılımı ile gerek görülen hâllerde </a:t>
            </a:r>
            <a:r>
              <a:rPr lang="tr-TR" dirty="0" err="1">
                <a:latin typeface="Comic Sans MS" panose="030F0702030302020204" pitchFamily="66" charset="0"/>
              </a:rPr>
              <a:t>toplântı</a:t>
            </a:r>
            <a:r>
              <a:rPr lang="tr-TR" dirty="0">
                <a:latin typeface="Comic Sans MS" panose="030F0702030302020204" pitchFamily="66" charset="0"/>
              </a:rPr>
              <a:t> düzenlenerek gündeme alınan konular görüşülür. </a:t>
            </a:r>
          </a:p>
        </p:txBody>
      </p:sp>
    </p:spTree>
    <p:extLst>
      <p:ext uri="{BB962C8B-B14F-4D97-AF65-F5344CB8AC3E}">
        <p14:creationId xmlns:p14="http://schemas.microsoft.com/office/powerpoint/2010/main" xmlns="" val="989023527"/>
      </p:ext>
    </p:extLst>
  </p:cSld>
  <p:clrMapOvr>
    <a:masterClrMapping/>
  </p:clrMapOvr>
  <p:transition spd="slow">
    <p:randomBar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a:xfrm>
            <a:off x="913775" y="618517"/>
            <a:ext cx="10364451" cy="563169"/>
          </a:xfrm>
        </p:spPr>
        <p:txBody>
          <a:bodyPr>
            <a:normAutofit fontScale="90000"/>
          </a:bodyPr>
          <a:lstStyle/>
          <a:p>
            <a:r>
              <a:rPr lang="tr-TR" u="sng" dirty="0">
                <a:latin typeface="Comic Sans MS" panose="030F0702030302020204" pitchFamily="66" charset="0"/>
              </a:rPr>
              <a:t>İllerde koordinasyon </a:t>
            </a:r>
          </a:p>
        </p:txBody>
      </p:sp>
      <p:sp>
        <p:nvSpPr>
          <p:cNvPr id="6" name="İçerik Yer Tutucusu 5"/>
          <p:cNvSpPr>
            <a:spLocks noGrp="1"/>
          </p:cNvSpPr>
          <p:nvPr>
            <p:ph sz="quarter" idx="13"/>
          </p:nvPr>
        </p:nvSpPr>
        <p:spPr>
          <a:xfrm>
            <a:off x="913774" y="1477108"/>
            <a:ext cx="10363826" cy="4684541"/>
          </a:xfrm>
        </p:spPr>
        <p:txBody>
          <a:bodyPr>
            <a:normAutofit/>
          </a:bodyPr>
          <a:lstStyle/>
          <a:p>
            <a:r>
              <a:rPr lang="tr-TR" sz="2400" dirty="0">
                <a:latin typeface="Comic Sans MS" panose="030F0702030302020204" pitchFamily="66" charset="0"/>
              </a:rPr>
              <a:t>İllerde koruyucu ve destekleyici tedbirlerin yerine getirilmesinde kurumlar arasında bağlantı, uyum, düzen ve eşgüdüm; vali veya vali yardımcısının başkanlığında, Cumhuriyet başsavcısı veya görevlendireceği Cumhuriyet başsavcı vekili ya da Cumhuriyet savcısı ile il emniyet müdürü, il jandarma komutanı, il millî eğitim müdürü, il sağlık müdürü, büyükşehir, il ve merkez ilçe belediye başkanları, Çalışma ve Sosyal Güvenlik Bakanlığı bölge müdürü</a:t>
            </a:r>
          </a:p>
        </p:txBody>
      </p:sp>
    </p:spTree>
    <p:extLst>
      <p:ext uri="{BB962C8B-B14F-4D97-AF65-F5344CB8AC3E}">
        <p14:creationId xmlns:p14="http://schemas.microsoft.com/office/powerpoint/2010/main" xmlns="" val="3996236132"/>
      </p:ext>
    </p:extLst>
  </p:cSld>
  <p:clrMapOvr>
    <a:masterClrMapping/>
  </p:clrMapOvr>
  <p:transition spd="slow">
    <p:randomBar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a:xfrm>
            <a:off x="913775" y="618518"/>
            <a:ext cx="10364451" cy="633508"/>
          </a:xfrm>
        </p:spPr>
        <p:txBody>
          <a:bodyPr/>
          <a:lstStyle/>
          <a:p>
            <a:r>
              <a:rPr lang="tr-TR" u="sng" dirty="0">
                <a:latin typeface="Comic Sans MS" panose="030F0702030302020204" pitchFamily="66" charset="0"/>
              </a:rPr>
              <a:t>İlçelerde koordinasyon</a:t>
            </a:r>
          </a:p>
        </p:txBody>
      </p:sp>
      <p:sp>
        <p:nvSpPr>
          <p:cNvPr id="6" name="İçerik Yer Tutucusu 5"/>
          <p:cNvSpPr>
            <a:spLocks noGrp="1"/>
          </p:cNvSpPr>
          <p:nvPr>
            <p:ph sz="quarter" idx="13"/>
          </p:nvPr>
        </p:nvSpPr>
        <p:spPr>
          <a:xfrm>
            <a:off x="913774" y="1252026"/>
            <a:ext cx="10363826" cy="4539173"/>
          </a:xfrm>
        </p:spPr>
        <p:txBody>
          <a:bodyPr/>
          <a:lstStyle/>
          <a:p>
            <a:r>
              <a:rPr lang="tr-TR" sz="2400" dirty="0">
                <a:latin typeface="Comic Sans MS" panose="030F0702030302020204" pitchFamily="66" charset="0"/>
              </a:rPr>
              <a:t>İlçelerde koruyucu ve destekleyici tedbirlerin yerine getirilmesinde kurumlar arasında bağlantı, uyum, düzen ve eşgüdüm kaymakam başkanlığında, Cumhuriyet başsavcısı veya görevlendireceği Cumhuriyet başsavcı vekili ya da Cumhuriyet savcısı ile ilçe emniyet müdürü, ilçe jandarma komutanı, ilçe millî eğitim müdürü, ilçe sağlık müdürü, ilçe belediye başkanı, Çalışma ve Sosyal Güvenlik Bakanlığı ilçe </a:t>
            </a:r>
            <a:r>
              <a:rPr lang="tr-TR" sz="2400" dirty="0" smtClean="0">
                <a:latin typeface="Comic Sans MS" panose="030F0702030302020204" pitchFamily="66" charset="0"/>
              </a:rPr>
              <a:t>müdürü,iş kur müdürü,gençlik ve spor müdürü, </a:t>
            </a:r>
            <a:r>
              <a:rPr lang="tr-TR" sz="2400" smtClean="0">
                <a:latin typeface="Comic Sans MS" panose="030F0702030302020204" pitchFamily="66" charset="0"/>
              </a:rPr>
              <a:t>baro başkanı</a:t>
            </a:r>
            <a:endParaRPr lang="tr-TR" sz="2400" dirty="0">
              <a:latin typeface="Comic Sans MS" panose="030F0702030302020204" pitchFamily="66" charset="0"/>
            </a:endParaRPr>
          </a:p>
          <a:p>
            <a:endParaRPr lang="tr-TR" dirty="0"/>
          </a:p>
        </p:txBody>
      </p:sp>
    </p:spTree>
    <p:extLst>
      <p:ext uri="{BB962C8B-B14F-4D97-AF65-F5344CB8AC3E}">
        <p14:creationId xmlns:p14="http://schemas.microsoft.com/office/powerpoint/2010/main" xmlns="" val="1493331870"/>
      </p:ext>
    </p:extLst>
  </p:cSld>
  <p:clrMapOvr>
    <a:masterClrMapping/>
  </p:clrMapOvr>
  <p:transition spd="slow">
    <p:randomBar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nvan 6"/>
          <p:cNvSpPr>
            <a:spLocks noGrp="1"/>
          </p:cNvSpPr>
          <p:nvPr>
            <p:ph type="title"/>
          </p:nvPr>
        </p:nvSpPr>
        <p:spPr>
          <a:xfrm>
            <a:off x="913775" y="618517"/>
            <a:ext cx="10364451" cy="4642800"/>
          </a:xfrm>
        </p:spPr>
        <p:txBody>
          <a:bodyPr>
            <a:normAutofit/>
          </a:bodyPr>
          <a:lstStyle/>
          <a:p>
            <a:r>
              <a:rPr lang="tr-TR" dirty="0">
                <a:latin typeface="Comic Sans MS" panose="030F0702030302020204" pitchFamily="66" charset="0"/>
              </a:rPr>
              <a:t>Çocuk koruma kanununa göre verilen koruyucu ve destekleyici tedbirlerin yerine getirilmesi amacı ile kurulan merkezi, il ve ilçe koordinasyonların çalışma usul ve esasları yönergesi</a:t>
            </a:r>
          </a:p>
        </p:txBody>
      </p:sp>
    </p:spTree>
    <p:extLst>
      <p:ext uri="{BB962C8B-B14F-4D97-AF65-F5344CB8AC3E}">
        <p14:creationId xmlns:p14="http://schemas.microsoft.com/office/powerpoint/2010/main" xmlns="" val="1629840447"/>
      </p:ext>
    </p:extLst>
  </p:cSld>
  <p:clrMapOvr>
    <a:masterClrMapping/>
  </p:clrMapOvr>
  <p:transition spd="slow">
    <p:randomBar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913775" y="618517"/>
            <a:ext cx="10364451" cy="661643"/>
          </a:xfrm>
        </p:spPr>
        <p:txBody>
          <a:bodyPr/>
          <a:lstStyle/>
          <a:p>
            <a:r>
              <a:rPr lang="tr-TR" u="sng" dirty="0">
                <a:latin typeface="Comic Sans MS" panose="030F0702030302020204" pitchFamily="66" charset="0"/>
              </a:rPr>
              <a:t>Kurul üyeleri ve çalışma usulleri</a:t>
            </a:r>
          </a:p>
        </p:txBody>
      </p:sp>
      <p:sp>
        <p:nvSpPr>
          <p:cNvPr id="4" name="İçerik Yer Tutucusu 3"/>
          <p:cNvSpPr>
            <a:spLocks noGrp="1"/>
          </p:cNvSpPr>
          <p:nvPr>
            <p:ph sz="quarter" idx="13"/>
          </p:nvPr>
        </p:nvSpPr>
        <p:spPr>
          <a:xfrm>
            <a:off x="913774" y="1280160"/>
            <a:ext cx="10363826" cy="5176911"/>
          </a:xfrm>
        </p:spPr>
        <p:txBody>
          <a:bodyPr>
            <a:normAutofit/>
          </a:bodyPr>
          <a:lstStyle/>
          <a:p>
            <a:r>
              <a:rPr lang="tr-TR" sz="2400" dirty="0">
                <a:latin typeface="Comic Sans MS" panose="030F0702030302020204" pitchFamily="66" charset="0"/>
              </a:rPr>
              <a:t>İlçelerde kaymakamlıkça  belirlenen görevlilerden bir ekip kurularak çalışmalar yürütülür.</a:t>
            </a:r>
          </a:p>
          <a:p>
            <a:r>
              <a:rPr lang="tr-TR" sz="2400" dirty="0">
                <a:latin typeface="Comic Sans MS" panose="030F0702030302020204" pitchFamily="66" charset="0"/>
              </a:rPr>
              <a:t>Bu ekip 2 ayda bir kez toplanarak yapılan çalışmaları değerlendirir.</a:t>
            </a:r>
          </a:p>
          <a:p>
            <a:r>
              <a:rPr lang="tr-TR" sz="2400" dirty="0">
                <a:latin typeface="Comic Sans MS" panose="030F0702030302020204" pitchFamily="66" charset="0"/>
              </a:rPr>
              <a:t>Yine kaymakamlıkça belirlenen bir alt komisyon oluşturularak verilen tedbir kararları takip incelenmesi ve sekretarya çalışmaları 15 günde bir yapılan toplantılarla yapılır</a:t>
            </a:r>
          </a:p>
          <a:p>
            <a:r>
              <a:rPr lang="tr-TR" sz="2400" dirty="0">
                <a:latin typeface="Comic Sans MS" panose="030F0702030302020204" pitchFamily="66" charset="0"/>
              </a:rPr>
              <a:t>Bu toplantılarda vaka analizleri ve yapılacak çalışmalar tartışılarak  karara bağlanır</a:t>
            </a:r>
          </a:p>
          <a:p>
            <a:endParaRPr lang="tr-TR" dirty="0"/>
          </a:p>
          <a:p>
            <a:endParaRPr lang="tr-TR" dirty="0"/>
          </a:p>
        </p:txBody>
      </p:sp>
    </p:spTree>
    <p:extLst>
      <p:ext uri="{BB962C8B-B14F-4D97-AF65-F5344CB8AC3E}">
        <p14:creationId xmlns:p14="http://schemas.microsoft.com/office/powerpoint/2010/main" xmlns="" val="2401996165"/>
      </p:ext>
    </p:extLst>
  </p:cSld>
  <p:clrMapOvr>
    <a:masterClrMapping/>
  </p:clrMapOvr>
  <p:transition spd="slow">
    <p:randomBar dir="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13775" y="618517"/>
            <a:ext cx="10364451" cy="577237"/>
          </a:xfrm>
        </p:spPr>
        <p:txBody>
          <a:bodyPr>
            <a:normAutofit fontScale="90000"/>
          </a:bodyPr>
          <a:lstStyle/>
          <a:p>
            <a:r>
              <a:rPr lang="tr-TR" u="sng" dirty="0">
                <a:latin typeface="Comic Sans MS" panose="030F0702030302020204" pitchFamily="66" charset="0"/>
              </a:rPr>
              <a:t>Kurul üyeleri ve çalışma usulleri</a:t>
            </a:r>
          </a:p>
        </p:txBody>
      </p:sp>
      <p:sp>
        <p:nvSpPr>
          <p:cNvPr id="3" name="İçerik Yer Tutucusu 2"/>
          <p:cNvSpPr>
            <a:spLocks noGrp="1"/>
          </p:cNvSpPr>
          <p:nvPr>
            <p:ph sz="quarter" idx="13"/>
          </p:nvPr>
        </p:nvSpPr>
        <p:spPr>
          <a:xfrm>
            <a:off x="913774" y="1885071"/>
            <a:ext cx="10363826" cy="3906128"/>
          </a:xfrm>
        </p:spPr>
        <p:txBody>
          <a:bodyPr/>
          <a:lstStyle/>
          <a:p>
            <a:r>
              <a:rPr lang="tr-TR" sz="2400" dirty="0">
                <a:latin typeface="Comic Sans MS" panose="030F0702030302020204" pitchFamily="66" charset="0"/>
              </a:rPr>
              <a:t>Alt komisyona tedbir kararları ile ilgili olan tüm kurum müdürlüklerinden belirlenen kişi veya kişiler katılır</a:t>
            </a:r>
          </a:p>
          <a:p>
            <a:r>
              <a:rPr lang="tr-TR" sz="2400" dirty="0">
                <a:latin typeface="Comic Sans MS" panose="030F0702030302020204" pitchFamily="66" charset="0"/>
              </a:rPr>
              <a:t>toplantılarda vaka kimlikleri gizli tutulur.</a:t>
            </a:r>
          </a:p>
          <a:p>
            <a:r>
              <a:rPr lang="tr-TR" sz="2400" dirty="0">
                <a:latin typeface="Comic Sans MS" panose="030F0702030302020204" pitchFamily="66" charset="0"/>
              </a:rPr>
              <a:t>Toplantı tutanakları raporlaştırılarak saklanır.</a:t>
            </a:r>
          </a:p>
          <a:p>
            <a:endParaRPr lang="tr-TR" dirty="0"/>
          </a:p>
        </p:txBody>
      </p:sp>
    </p:spTree>
    <p:extLst>
      <p:ext uri="{BB962C8B-B14F-4D97-AF65-F5344CB8AC3E}">
        <p14:creationId xmlns:p14="http://schemas.microsoft.com/office/powerpoint/2010/main" xmlns="" val="130587358"/>
      </p:ext>
    </p:extLst>
  </p:cSld>
  <p:clrMapOvr>
    <a:masterClrMapping/>
  </p:clrMapOvr>
  <p:transition spd="slow">
    <p:randomBar dir="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913775" y="618517"/>
            <a:ext cx="10364451" cy="4459920"/>
          </a:xfrm>
        </p:spPr>
        <p:txBody>
          <a:bodyPr>
            <a:normAutofit/>
          </a:bodyPr>
          <a:lstStyle/>
          <a:p>
            <a:r>
              <a:rPr lang="tr-TR" sz="8000" dirty="0"/>
              <a:t>Teşekkürler</a:t>
            </a:r>
            <a:br>
              <a:rPr lang="tr-TR" sz="8000" dirty="0"/>
            </a:br>
            <a:r>
              <a:rPr lang="tr-TR" sz="8000" dirty="0"/>
              <a:t>							</a:t>
            </a:r>
            <a:r>
              <a:rPr lang="tr-TR" sz="8000"/>
              <a:t>	</a:t>
            </a:r>
            <a:r>
              <a:rPr lang="tr-TR" sz="1200"/>
              <a:t>rehber öğretmen demet </a:t>
            </a:r>
            <a:r>
              <a:rPr lang="tr-TR" sz="1200" dirty="0"/>
              <a:t>Bişkin</a:t>
            </a:r>
            <a:endParaRPr lang="tr-TR" sz="8000" dirty="0"/>
          </a:p>
        </p:txBody>
      </p:sp>
    </p:spTree>
    <p:extLst>
      <p:ext uri="{BB962C8B-B14F-4D97-AF65-F5344CB8AC3E}">
        <p14:creationId xmlns:p14="http://schemas.microsoft.com/office/powerpoint/2010/main" xmlns="" val="4121516975"/>
      </p:ext>
    </p:extLst>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913775" y="618517"/>
            <a:ext cx="10364451" cy="661643"/>
          </a:xfrm>
        </p:spPr>
        <p:txBody>
          <a:bodyPr/>
          <a:lstStyle/>
          <a:p>
            <a:r>
              <a:rPr lang="tr-TR" u="sng" dirty="0">
                <a:latin typeface="Comic Sans MS" panose="030F0702030302020204" pitchFamily="66" charset="0"/>
              </a:rPr>
              <a:t>Amaç ve  Kapsam</a:t>
            </a:r>
          </a:p>
        </p:txBody>
      </p:sp>
      <p:sp>
        <p:nvSpPr>
          <p:cNvPr id="5" name="İçerik Yer Tutucusu 4"/>
          <p:cNvSpPr>
            <a:spLocks noGrp="1"/>
          </p:cNvSpPr>
          <p:nvPr>
            <p:ph sz="quarter" idx="13"/>
          </p:nvPr>
        </p:nvSpPr>
        <p:spPr>
          <a:xfrm>
            <a:off x="913774" y="1280160"/>
            <a:ext cx="10363826" cy="5106572"/>
          </a:xfrm>
        </p:spPr>
        <p:txBody>
          <a:bodyPr/>
          <a:lstStyle/>
          <a:p>
            <a:r>
              <a:rPr lang="tr-TR" sz="2400" dirty="0">
                <a:latin typeface="Comic Sans MS" panose="030F0702030302020204" pitchFamily="66" charset="0"/>
              </a:rPr>
              <a:t>MADDE 1 – (1) Bu Yönetmeliğin amacı, korunma ihtiyacı olan veya suça sürüklenen çocukların korunmasına, haklarının ve esenliklerinin güvence altına alınmasına ilişkin </a:t>
            </a:r>
            <a:r>
              <a:rPr lang="tr-TR" sz="2400" dirty="0" err="1">
                <a:latin typeface="Comic Sans MS" panose="030F0702030302020204" pitchFamily="66" charset="0"/>
              </a:rPr>
              <a:t>usûl</a:t>
            </a:r>
            <a:r>
              <a:rPr lang="tr-TR" sz="2400" dirty="0">
                <a:latin typeface="Comic Sans MS" panose="030F0702030302020204" pitchFamily="66" charset="0"/>
              </a:rPr>
              <a:t> ve esasları düzenlemektir.</a:t>
            </a:r>
          </a:p>
          <a:p>
            <a:r>
              <a:rPr lang="tr-TR" sz="2400" dirty="0">
                <a:latin typeface="Comic Sans MS" panose="030F0702030302020204" pitchFamily="66" charset="0"/>
              </a:rPr>
              <a:t>MADDE 2 – (1) Bu Yönetmelik, korunma ihtiyacı olan çocuklar hakkında alınacak tedbirler ile suça sürüklenen çocuklar hakkında uygulanacak güvenlik tedbirlerinin </a:t>
            </a:r>
            <a:r>
              <a:rPr lang="tr-TR" sz="2400" dirty="0" err="1">
                <a:latin typeface="Comic Sans MS" panose="030F0702030302020204" pitchFamily="66" charset="0"/>
              </a:rPr>
              <a:t>usûl</a:t>
            </a:r>
            <a:r>
              <a:rPr lang="tr-TR" sz="2400" dirty="0">
                <a:latin typeface="Comic Sans MS" panose="030F0702030302020204" pitchFamily="66" charset="0"/>
              </a:rPr>
              <a:t> ve esaslarına, bu kararların yerine getirilmesinde kurumların görev ve sorumluluklarına ilişkin hükümleri kapsar. </a:t>
            </a:r>
          </a:p>
          <a:p>
            <a:endParaRPr lang="tr-TR" dirty="0"/>
          </a:p>
        </p:txBody>
      </p:sp>
    </p:spTree>
    <p:extLst>
      <p:ext uri="{BB962C8B-B14F-4D97-AF65-F5344CB8AC3E}">
        <p14:creationId xmlns:p14="http://schemas.microsoft.com/office/powerpoint/2010/main" xmlns="" val="1030529969"/>
      </p:ext>
    </p:extLst>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913775" y="618518"/>
            <a:ext cx="10364451" cy="535034"/>
          </a:xfrm>
        </p:spPr>
        <p:txBody>
          <a:bodyPr>
            <a:normAutofit fontScale="90000"/>
          </a:bodyPr>
          <a:lstStyle/>
          <a:p>
            <a:r>
              <a:rPr lang="tr-TR" u="sng" dirty="0">
                <a:latin typeface="Comic Sans MS" panose="030F0702030302020204" pitchFamily="66" charset="0"/>
              </a:rPr>
              <a:t>Tanımlar</a:t>
            </a:r>
          </a:p>
        </p:txBody>
      </p:sp>
      <p:sp>
        <p:nvSpPr>
          <p:cNvPr id="5" name="İçerik Yer Tutucusu 4"/>
          <p:cNvSpPr>
            <a:spLocks noGrp="1"/>
          </p:cNvSpPr>
          <p:nvPr>
            <p:ph sz="quarter" idx="13"/>
          </p:nvPr>
        </p:nvSpPr>
        <p:spPr>
          <a:xfrm>
            <a:off x="913774" y="1280160"/>
            <a:ext cx="10363826" cy="4839286"/>
          </a:xfrm>
        </p:spPr>
        <p:txBody>
          <a:bodyPr>
            <a:normAutofit lnSpcReduction="10000"/>
          </a:bodyPr>
          <a:lstStyle/>
          <a:p>
            <a:r>
              <a:rPr lang="tr-TR" sz="2400" b="1" u="sng" dirty="0">
                <a:latin typeface="Comic Sans MS" panose="030F0702030302020204" pitchFamily="66" charset="0"/>
              </a:rPr>
              <a:t>Çocuk: </a:t>
            </a:r>
            <a:r>
              <a:rPr lang="tr-TR" sz="2400" dirty="0">
                <a:latin typeface="Comic Sans MS" panose="030F0702030302020204" pitchFamily="66" charset="0"/>
              </a:rPr>
              <a:t>Daha erken yaşta ergin olsa bile, </a:t>
            </a:r>
            <a:r>
              <a:rPr lang="tr-TR" sz="2400" dirty="0" err="1">
                <a:latin typeface="Comic Sans MS" panose="030F0702030302020204" pitchFamily="66" charset="0"/>
              </a:rPr>
              <a:t>onsekiz</a:t>
            </a:r>
            <a:r>
              <a:rPr lang="tr-TR" sz="2400" dirty="0">
                <a:latin typeface="Comic Sans MS" panose="030F0702030302020204" pitchFamily="66" charset="0"/>
              </a:rPr>
              <a:t> yaşını doldurmamış kişiyi; bu kapsamda, </a:t>
            </a:r>
          </a:p>
          <a:p>
            <a:r>
              <a:rPr lang="tr-TR" sz="2400" b="1" u="sng" dirty="0">
                <a:latin typeface="Comic Sans MS" panose="030F0702030302020204" pitchFamily="66" charset="0"/>
              </a:rPr>
              <a:t>1) Korunma ihtiyacı olan çocuk: </a:t>
            </a:r>
            <a:r>
              <a:rPr lang="tr-TR" sz="2400" dirty="0">
                <a:latin typeface="Comic Sans MS" panose="030F0702030302020204" pitchFamily="66" charset="0"/>
              </a:rPr>
              <a:t>Bedensel, zihinsel, ahlâkî, sosyal ve duygusal gelişimi ile kişisel güvenliği tehlikede olan, ihmal veya istismar edilen ya da suç mağduru çocuğu, </a:t>
            </a:r>
          </a:p>
          <a:p>
            <a:r>
              <a:rPr lang="tr-TR" sz="2400" b="1" u="sng" dirty="0" smtClean="0">
                <a:latin typeface="Comic Sans MS" panose="030F0702030302020204" pitchFamily="66" charset="0"/>
              </a:rPr>
              <a:t>2) Suça sürüklenen çocuk: </a:t>
            </a:r>
            <a:r>
              <a:rPr lang="tr-TR" sz="2400" dirty="0" smtClean="0">
                <a:latin typeface="Comic Sans MS" panose="030F0702030302020204" pitchFamily="66" charset="0"/>
              </a:rPr>
              <a:t>Kanunlarda suç olarak tanımlanan bir fiili işlediği iddiası ile hakkında soruşturma veya kovuşturma yapılan ya da işlediği fiilden dolayı hakkında güvenlik tedbirine karar verilen çocuğu,</a:t>
            </a:r>
            <a:endParaRPr lang="tr-TR" sz="2400" dirty="0">
              <a:latin typeface="Comic Sans MS" panose="030F0702030302020204" pitchFamily="66" charset="0"/>
            </a:endParaRPr>
          </a:p>
        </p:txBody>
      </p:sp>
    </p:spTree>
    <p:extLst>
      <p:ext uri="{BB962C8B-B14F-4D97-AF65-F5344CB8AC3E}">
        <p14:creationId xmlns:p14="http://schemas.microsoft.com/office/powerpoint/2010/main" xmlns="" val="2063945583"/>
      </p:ext>
    </p:extLst>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618977" y="337626"/>
            <a:ext cx="10958733" cy="5632311"/>
          </a:xfrm>
          <a:prstGeom prst="rect">
            <a:avLst/>
          </a:prstGeom>
        </p:spPr>
        <p:txBody>
          <a:bodyPr wrap="square">
            <a:spAutoFit/>
          </a:bodyPr>
          <a:lstStyle/>
          <a:p>
            <a:endParaRPr lang="tr-TR" sz="2400" b="1" u="sng" dirty="0">
              <a:latin typeface="Comic Sans MS" panose="030F0702030302020204" pitchFamily="66" charset="0"/>
            </a:endParaRPr>
          </a:p>
          <a:p>
            <a:r>
              <a:rPr lang="tr-TR" sz="2400" b="1" u="sng" dirty="0">
                <a:latin typeface="Comic Sans MS" panose="030F0702030302020204" pitchFamily="66" charset="0"/>
              </a:rPr>
              <a:t>Çocuk hâkimi: </a:t>
            </a:r>
            <a:r>
              <a:rPr lang="tr-TR" sz="2400" dirty="0">
                <a:latin typeface="Comic Sans MS" panose="030F0702030302020204" pitchFamily="66" charset="0"/>
              </a:rPr>
              <a:t>Hakkında kovuşturma başlatılmış olanlar hariç, suça sürüklenen çocuklarla korunma ihtiyacı olan çocuklar hakkında uygulanacak tedbir kararlarını veren çocuk mahkemesi hâkimini,</a:t>
            </a:r>
          </a:p>
          <a:p>
            <a:endParaRPr lang="tr-TR" sz="2400" dirty="0">
              <a:latin typeface="Comic Sans MS" panose="030F0702030302020204" pitchFamily="66" charset="0"/>
            </a:endParaRPr>
          </a:p>
          <a:p>
            <a:r>
              <a:rPr lang="tr-TR" sz="2400" b="1" u="sng" dirty="0">
                <a:latin typeface="Comic Sans MS" panose="030F0702030302020204" pitchFamily="66" charset="0"/>
              </a:rPr>
              <a:t>Kurum: </a:t>
            </a:r>
            <a:r>
              <a:rPr lang="tr-TR" sz="2400" dirty="0">
                <a:latin typeface="Comic Sans MS" panose="030F0702030302020204" pitchFamily="66" charset="0"/>
              </a:rPr>
              <a:t>Bu Yönetmelik kapsamındaki çocuğun bakılıp gözetildiği, hakkında verilen tedbir kararlarının yerine getirildiği resmî veya özel kurumları,</a:t>
            </a:r>
          </a:p>
          <a:p>
            <a:endParaRPr lang="tr-TR" sz="2400" dirty="0">
              <a:latin typeface="Comic Sans MS" panose="030F0702030302020204" pitchFamily="66" charset="0"/>
            </a:endParaRPr>
          </a:p>
          <a:p>
            <a:r>
              <a:rPr lang="tr-TR" sz="2400" b="1" u="sng" dirty="0">
                <a:latin typeface="Comic Sans MS" panose="030F0702030302020204" pitchFamily="66" charset="0"/>
              </a:rPr>
              <a:t>Mahkeme: </a:t>
            </a:r>
            <a:r>
              <a:rPr lang="tr-TR" sz="2400" dirty="0">
                <a:latin typeface="Comic Sans MS" panose="030F0702030302020204" pitchFamily="66" charset="0"/>
              </a:rPr>
              <a:t>Çocuk mahkemeleri ile çocuk ağır ceza mahkemelerini, çocuk mahkemesi bulunmayan yerlerde aile ya da asliye hukuk mahkemeleri ile ceza mahkemelerini</a:t>
            </a:r>
          </a:p>
          <a:p>
            <a:r>
              <a:rPr lang="tr-TR" sz="2400" b="1" u="sng" dirty="0">
                <a:latin typeface="Comic Sans MS" panose="030F0702030302020204" pitchFamily="66" charset="0"/>
              </a:rPr>
              <a:t>Sosyal çalışma görevlisi: </a:t>
            </a:r>
            <a:r>
              <a:rPr lang="tr-TR" sz="2400" dirty="0">
                <a:latin typeface="Comic Sans MS" panose="030F0702030302020204" pitchFamily="66" charset="0"/>
              </a:rPr>
              <a:t>Psikolojik danışmanlık ve rehberlik, psikoloji, sosyal hizmet alanlarında eğitim veren kurumlardan mezun meslek mensuplarını,</a:t>
            </a:r>
          </a:p>
          <a:p>
            <a:endParaRPr lang="tr-TR" sz="2400" dirty="0">
              <a:latin typeface="Comic Sans MS" panose="030F0702030302020204" pitchFamily="66" charset="0"/>
            </a:endParaRPr>
          </a:p>
        </p:txBody>
      </p:sp>
    </p:spTree>
    <p:extLst>
      <p:ext uri="{BB962C8B-B14F-4D97-AF65-F5344CB8AC3E}">
        <p14:creationId xmlns:p14="http://schemas.microsoft.com/office/powerpoint/2010/main" xmlns="" val="838227497"/>
      </p:ext>
    </p:extLst>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a:xfrm>
            <a:off x="913775" y="618517"/>
            <a:ext cx="10364451" cy="647575"/>
          </a:xfrm>
        </p:spPr>
        <p:txBody>
          <a:bodyPr/>
          <a:lstStyle/>
          <a:p>
            <a:r>
              <a:rPr lang="tr-TR" u="sng" dirty="0">
                <a:latin typeface="Comic Sans MS" panose="030F0702030302020204" pitchFamily="66" charset="0"/>
              </a:rPr>
              <a:t>Koruyucu ve destekleyici tedbirler</a:t>
            </a:r>
          </a:p>
        </p:txBody>
      </p:sp>
      <p:sp>
        <p:nvSpPr>
          <p:cNvPr id="6" name="İçerik Yer Tutucusu 5"/>
          <p:cNvSpPr>
            <a:spLocks noGrp="1"/>
          </p:cNvSpPr>
          <p:nvPr>
            <p:ph sz="quarter" idx="13"/>
          </p:nvPr>
        </p:nvSpPr>
        <p:spPr>
          <a:xfrm>
            <a:off x="913774" y="1266092"/>
            <a:ext cx="10363826" cy="4525107"/>
          </a:xfrm>
        </p:spPr>
        <p:txBody>
          <a:bodyPr>
            <a:noAutofit/>
          </a:bodyPr>
          <a:lstStyle/>
          <a:p>
            <a:r>
              <a:rPr lang="tr-TR" sz="2400" dirty="0">
                <a:latin typeface="Comic Sans MS" panose="030F0702030302020204" pitchFamily="66" charset="0"/>
              </a:rPr>
              <a:t>Koruyucu ve destekleyici tedbirler, çocuğun yararı göz önünde bulundurularak, öncelikle kendi aile ortamında korunmasının sağlanması ile yaşına ve gelişimine uygun eğitim ve öğreniminin desteklenmesini, kişiliğinin ve toplumsal sorumluluğunun geliştirilmesini sağlamaya yönelik</a:t>
            </a:r>
          </a:p>
          <a:p>
            <a:pPr marL="457200" indent="-457200">
              <a:buAutoNum type="arabicPeriod"/>
            </a:pPr>
            <a:r>
              <a:rPr lang="tr-TR" sz="2400" b="1" dirty="0">
                <a:latin typeface="Comic Sans MS" panose="030F0702030302020204" pitchFamily="66" charset="0"/>
              </a:rPr>
              <a:t>Danışmanlık</a:t>
            </a:r>
            <a:r>
              <a:rPr lang="tr-TR" sz="2400" dirty="0">
                <a:latin typeface="Comic Sans MS" panose="030F0702030302020204" pitchFamily="66" charset="0"/>
              </a:rPr>
              <a:t>		2. </a:t>
            </a:r>
            <a:r>
              <a:rPr lang="tr-TR" sz="2400" b="1" dirty="0">
                <a:latin typeface="Comic Sans MS" panose="030F0702030302020204" pitchFamily="66" charset="0"/>
              </a:rPr>
              <a:t>Eğitim</a:t>
            </a:r>
            <a:r>
              <a:rPr lang="tr-TR" sz="2400" dirty="0">
                <a:latin typeface="Comic Sans MS" panose="030F0702030302020204" pitchFamily="66" charset="0"/>
              </a:rPr>
              <a:t>		3. </a:t>
            </a:r>
            <a:r>
              <a:rPr lang="tr-TR" sz="2400" b="1" dirty="0">
                <a:latin typeface="Comic Sans MS" panose="030F0702030302020204" pitchFamily="66" charset="0"/>
              </a:rPr>
              <a:t>Bakım</a:t>
            </a:r>
            <a:r>
              <a:rPr lang="tr-TR" sz="2400" dirty="0">
                <a:latin typeface="Comic Sans MS" panose="030F0702030302020204" pitchFamily="66" charset="0"/>
              </a:rPr>
              <a:t>		</a:t>
            </a:r>
          </a:p>
          <a:p>
            <a:pPr marL="0" indent="0">
              <a:buNone/>
            </a:pPr>
            <a:r>
              <a:rPr lang="tr-TR" sz="2400" dirty="0">
                <a:latin typeface="Comic Sans MS" panose="030F0702030302020204" pitchFamily="66" charset="0"/>
              </a:rPr>
              <a:t>4. </a:t>
            </a:r>
            <a:r>
              <a:rPr lang="tr-TR" sz="2400" b="1" dirty="0">
                <a:latin typeface="Comic Sans MS" panose="030F0702030302020204" pitchFamily="66" charset="0"/>
              </a:rPr>
              <a:t>Sağlık</a:t>
            </a:r>
            <a:r>
              <a:rPr lang="tr-TR" sz="2400" dirty="0">
                <a:latin typeface="Comic Sans MS" panose="030F0702030302020204" pitchFamily="66" charset="0"/>
              </a:rPr>
              <a:t>		5. </a:t>
            </a:r>
            <a:r>
              <a:rPr lang="tr-TR" sz="2400" b="1" dirty="0">
                <a:latin typeface="Comic Sans MS" panose="030F0702030302020204" pitchFamily="66" charset="0"/>
              </a:rPr>
              <a:t>Barınma</a:t>
            </a:r>
          </a:p>
          <a:p>
            <a:pPr marL="0" indent="0">
              <a:buNone/>
            </a:pPr>
            <a:r>
              <a:rPr lang="tr-TR" sz="2400" dirty="0">
                <a:latin typeface="Comic Sans MS" panose="030F0702030302020204" pitchFamily="66" charset="0"/>
              </a:rPr>
              <a:t>tedbirleridir. 		</a:t>
            </a:r>
          </a:p>
        </p:txBody>
      </p:sp>
    </p:spTree>
    <p:extLst>
      <p:ext uri="{BB962C8B-B14F-4D97-AF65-F5344CB8AC3E}">
        <p14:creationId xmlns:p14="http://schemas.microsoft.com/office/powerpoint/2010/main" xmlns="" val="2379099654"/>
      </p:ext>
    </p:extLst>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a:xfrm>
            <a:off x="913775" y="618517"/>
            <a:ext cx="10364451" cy="746049"/>
          </a:xfrm>
        </p:spPr>
        <p:txBody>
          <a:bodyPr/>
          <a:lstStyle/>
          <a:p>
            <a:r>
              <a:rPr lang="tr-TR" u="sng" dirty="0">
                <a:latin typeface="Comic Sans MS" panose="030F0702030302020204" pitchFamily="66" charset="0"/>
              </a:rPr>
              <a:t>Danışmanlık tedbiri</a:t>
            </a:r>
          </a:p>
        </p:txBody>
      </p:sp>
      <p:sp>
        <p:nvSpPr>
          <p:cNvPr id="6" name="İçerik Yer Tutucusu 5"/>
          <p:cNvSpPr>
            <a:spLocks noGrp="1"/>
          </p:cNvSpPr>
          <p:nvPr>
            <p:ph sz="quarter" idx="13"/>
          </p:nvPr>
        </p:nvSpPr>
        <p:spPr>
          <a:xfrm>
            <a:off x="913774" y="1364566"/>
            <a:ext cx="10363826" cy="4881489"/>
          </a:xfrm>
        </p:spPr>
        <p:txBody>
          <a:bodyPr>
            <a:noAutofit/>
          </a:bodyPr>
          <a:lstStyle/>
          <a:p>
            <a:r>
              <a:rPr lang="tr-TR" sz="2400" b="1" u="sng" dirty="0">
                <a:latin typeface="Comic Sans MS" panose="030F0702030302020204" pitchFamily="66" charset="0"/>
              </a:rPr>
              <a:t>Danışmanlık tedbiri</a:t>
            </a:r>
            <a:r>
              <a:rPr lang="tr-TR" sz="2400" dirty="0">
                <a:latin typeface="Comic Sans MS" panose="030F0702030302020204" pitchFamily="66" charset="0"/>
              </a:rPr>
              <a:t>, çocuğun bakımından sorumlu olan kimselere çocuk yetiştirme konusunda; çocuklara da eğitim ve gelişimleri ile ilgili sorunlarının çözümünde yol göstermeye yönelik rehberlik tedbirleridir. </a:t>
            </a:r>
          </a:p>
          <a:p>
            <a:r>
              <a:rPr lang="tr-TR" sz="2400" b="1" u="sng" dirty="0">
                <a:latin typeface="Comic Sans MS" panose="030F0702030302020204" pitchFamily="66" charset="0"/>
              </a:rPr>
              <a:t>Danışmanlık tedbirleri</a:t>
            </a:r>
            <a:r>
              <a:rPr lang="tr-TR" sz="2400" dirty="0">
                <a:latin typeface="Comic Sans MS" panose="030F0702030302020204" pitchFamily="66" charset="0"/>
              </a:rPr>
              <a:t>, çocuğun ailesi yanında korunmasını sağlamak veya çocuk hakkında verilen tedbir kararlarının uygulanması sırasında onu desteklemek ya da uygulanması muhtemel tedbirler hakkında bilgilendirmek amacıyla uygulanır.</a:t>
            </a:r>
          </a:p>
        </p:txBody>
      </p:sp>
    </p:spTree>
    <p:extLst>
      <p:ext uri="{BB962C8B-B14F-4D97-AF65-F5344CB8AC3E}">
        <p14:creationId xmlns:p14="http://schemas.microsoft.com/office/powerpoint/2010/main" xmlns="" val="53668260"/>
      </p:ext>
    </p:extLst>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a:xfrm>
            <a:off x="913775" y="618517"/>
            <a:ext cx="10364451" cy="774185"/>
          </a:xfrm>
        </p:spPr>
        <p:txBody>
          <a:bodyPr/>
          <a:lstStyle/>
          <a:p>
            <a:r>
              <a:rPr lang="tr-TR" u="sng" dirty="0">
                <a:latin typeface="Comic Sans MS" panose="030F0702030302020204" pitchFamily="66" charset="0"/>
              </a:rPr>
              <a:t>Eğitim tedbiri</a:t>
            </a:r>
          </a:p>
        </p:txBody>
      </p:sp>
      <p:sp>
        <p:nvSpPr>
          <p:cNvPr id="6" name="İçerik Yer Tutucusu 5"/>
          <p:cNvSpPr>
            <a:spLocks noGrp="1"/>
          </p:cNvSpPr>
          <p:nvPr>
            <p:ph sz="quarter" idx="13"/>
          </p:nvPr>
        </p:nvSpPr>
        <p:spPr>
          <a:xfrm>
            <a:off x="913774" y="1294227"/>
            <a:ext cx="10363826" cy="5064369"/>
          </a:xfrm>
        </p:spPr>
        <p:txBody>
          <a:bodyPr>
            <a:noAutofit/>
          </a:bodyPr>
          <a:lstStyle/>
          <a:p>
            <a:r>
              <a:rPr lang="tr-TR" sz="2200" b="1" u="sng" dirty="0">
                <a:latin typeface="Comic Sans MS" panose="030F0702030302020204" pitchFamily="66" charset="0"/>
              </a:rPr>
              <a:t>Eğitim tedbiri</a:t>
            </a:r>
            <a:r>
              <a:rPr lang="tr-TR" sz="2200" dirty="0">
                <a:latin typeface="Comic Sans MS" panose="030F0702030302020204" pitchFamily="66" charset="0"/>
              </a:rPr>
              <a:t>, çocuğun bir eğitim kurumuna gündüzlü veya yatılı olarak devamına; bu şekilde eğitim alması mümkün olmayan çocukların evde eğitim almalarına, özel eğitim almaları gereken çocukların eğitsel ihtiyaçları doğrultusunda ilgili eğitim kurumuna devamına, kendilerine, ailelerine, öğretmenlerine ve okul personeline; uzman personel, araç gereç sağlanmasına yönelik tedbirler ile çocuğun iş ve meslek edinmesi amacıyla bir meslek veya sanat edinme kursuna gitmesine veya meslek sahibi bir ustanın yanına yahut kamu ya da özel sektöre ait işyerlerine yerleştirilmesine yönelik tedbirlerdir.</a:t>
            </a:r>
          </a:p>
        </p:txBody>
      </p:sp>
    </p:spTree>
    <p:extLst>
      <p:ext uri="{BB962C8B-B14F-4D97-AF65-F5344CB8AC3E}">
        <p14:creationId xmlns:p14="http://schemas.microsoft.com/office/powerpoint/2010/main" xmlns="" val="3312871738"/>
      </p:ext>
    </p:extLst>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a:xfrm>
            <a:off x="913775" y="618517"/>
            <a:ext cx="10364451" cy="647575"/>
          </a:xfrm>
        </p:spPr>
        <p:txBody>
          <a:bodyPr/>
          <a:lstStyle/>
          <a:p>
            <a:r>
              <a:rPr lang="tr-TR" u="sng" dirty="0">
                <a:latin typeface="Comic Sans MS" panose="030F0702030302020204" pitchFamily="66" charset="0"/>
              </a:rPr>
              <a:t>Bakım tedbiri</a:t>
            </a:r>
          </a:p>
        </p:txBody>
      </p:sp>
      <p:sp>
        <p:nvSpPr>
          <p:cNvPr id="6" name="İçerik Yer Tutucusu 5"/>
          <p:cNvSpPr>
            <a:spLocks noGrp="1"/>
          </p:cNvSpPr>
          <p:nvPr>
            <p:ph sz="quarter" idx="13"/>
          </p:nvPr>
        </p:nvSpPr>
        <p:spPr>
          <a:xfrm>
            <a:off x="913774" y="1266092"/>
            <a:ext cx="10363826" cy="5064370"/>
          </a:xfrm>
        </p:spPr>
        <p:txBody>
          <a:bodyPr>
            <a:normAutofit/>
          </a:bodyPr>
          <a:lstStyle/>
          <a:p>
            <a:r>
              <a:rPr lang="tr-TR" sz="2400" b="1" u="sng" dirty="0">
                <a:latin typeface="Comic Sans MS" panose="030F0702030302020204" pitchFamily="66" charset="0"/>
              </a:rPr>
              <a:t>Bakım tedbiri</a:t>
            </a:r>
            <a:r>
              <a:rPr lang="tr-TR" sz="2400" dirty="0">
                <a:latin typeface="Comic Sans MS" panose="030F0702030302020204" pitchFamily="66" charset="0"/>
              </a:rPr>
              <a:t>, çocuğun bakımından sorumlu olan kimsenin herhangi bir nedenle görevini yerine getirememesi hâlinde, Sosyal Hizmetler ve Çocuk Esirgeme Kurumu tarafından çocuğun resmî veya özel bakım yurduna yerleştirilmesi ya da koruyucu aile hizmetlerinden veya Kurumun bu kapsamda yürüttüğü hizmet modellerinden yararlandırılmasına yönelik tedbirdir. </a:t>
            </a:r>
          </a:p>
        </p:txBody>
      </p:sp>
    </p:spTree>
    <p:extLst>
      <p:ext uri="{BB962C8B-B14F-4D97-AF65-F5344CB8AC3E}">
        <p14:creationId xmlns:p14="http://schemas.microsoft.com/office/powerpoint/2010/main" xmlns="" val="651914105"/>
      </p:ext>
    </p:extLst>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a:xfrm>
            <a:off x="913775" y="618518"/>
            <a:ext cx="10364451" cy="506898"/>
          </a:xfrm>
        </p:spPr>
        <p:txBody>
          <a:bodyPr>
            <a:normAutofit fontScale="90000"/>
          </a:bodyPr>
          <a:lstStyle/>
          <a:p>
            <a:r>
              <a:rPr lang="tr-TR" u="sng" dirty="0">
                <a:latin typeface="Comic Sans MS" panose="030F0702030302020204" pitchFamily="66" charset="0"/>
              </a:rPr>
              <a:t>Barınma tedbiri</a:t>
            </a:r>
          </a:p>
        </p:txBody>
      </p:sp>
      <p:sp>
        <p:nvSpPr>
          <p:cNvPr id="6" name="İçerik Yer Tutucusu 5"/>
          <p:cNvSpPr>
            <a:spLocks noGrp="1"/>
          </p:cNvSpPr>
          <p:nvPr>
            <p:ph sz="quarter" idx="13"/>
          </p:nvPr>
        </p:nvSpPr>
        <p:spPr>
          <a:xfrm>
            <a:off x="913774" y="1125416"/>
            <a:ext cx="10363826" cy="5036233"/>
          </a:xfrm>
        </p:spPr>
        <p:txBody>
          <a:bodyPr>
            <a:normAutofit/>
          </a:bodyPr>
          <a:lstStyle/>
          <a:p>
            <a:r>
              <a:rPr lang="tr-TR" sz="2400" b="1" u="sng" dirty="0">
                <a:latin typeface="Comic Sans MS" panose="030F0702030302020204" pitchFamily="66" charset="0"/>
              </a:rPr>
              <a:t>Barınma tedbiri, </a:t>
            </a:r>
            <a:r>
              <a:rPr lang="tr-TR" sz="2400" dirty="0">
                <a:latin typeface="Comic Sans MS" panose="030F0702030302020204" pitchFamily="66" charset="0"/>
              </a:rPr>
              <a:t>yaşamını devam ettirmek için yeterli ve sağlıklı bir barınma yeri olmayan çocuklu kimselere veya hayatı tehlikede olan hamile kadınlar ile bunların çocuklarına uygun barınma yeri sağlamaya yönelik tedbirlerdir</a:t>
            </a:r>
          </a:p>
          <a:p>
            <a:pPr marL="0" indent="0">
              <a:buNone/>
            </a:pPr>
            <a:endParaRPr lang="tr-TR" sz="2400" dirty="0">
              <a:latin typeface="Comic Sans MS" panose="030F0702030302020204" pitchFamily="66" charset="0"/>
            </a:endParaRPr>
          </a:p>
          <a:p>
            <a:r>
              <a:rPr lang="tr-TR" sz="2400" b="1" u="sng" dirty="0">
                <a:latin typeface="Comic Sans MS" panose="030F0702030302020204" pitchFamily="66" charset="0"/>
              </a:rPr>
              <a:t>Barınma tedbiri </a:t>
            </a:r>
            <a:r>
              <a:rPr lang="tr-TR" sz="2400" dirty="0">
                <a:latin typeface="Comic Sans MS" panose="030F0702030302020204" pitchFamily="66" charset="0"/>
              </a:rPr>
              <a:t>uygulanan kimselerin, talepleri hâlinde kimlikleri ve adresleri gizli tutulur. </a:t>
            </a:r>
          </a:p>
        </p:txBody>
      </p:sp>
    </p:spTree>
    <p:extLst>
      <p:ext uri="{BB962C8B-B14F-4D97-AF65-F5344CB8AC3E}">
        <p14:creationId xmlns:p14="http://schemas.microsoft.com/office/powerpoint/2010/main" xmlns="" val="3559049684"/>
      </p:ext>
    </p:extLst>
  </p:cSld>
  <p:clrMapOvr>
    <a:masterClrMapping/>
  </p:clrMapOvr>
  <p:transition spd="slow">
    <p:randomBar dir="vert"/>
  </p:transition>
</p:sld>
</file>

<file path=ppt/theme/theme1.xml><?xml version="1.0" encoding="utf-8"?>
<a:theme xmlns:a="http://schemas.openxmlformats.org/drawingml/2006/main" name="Damla">
  <a:themeElements>
    <a:clrScheme name="Droplet">
      <a:dk1>
        <a:sysClr val="windowText" lastClr="000000"/>
      </a:dk1>
      <a:lt1>
        <a:sysClr val="window" lastClr="FFFFFF"/>
      </a:lt1>
      <a:dk2>
        <a:srgbClr val="4B4B4B"/>
      </a:dk2>
      <a:lt2>
        <a:srgbClr val="B5B5B5"/>
      </a:lt2>
      <a:accent1>
        <a:srgbClr val="9AC43E"/>
      </a:accent1>
      <a:accent2>
        <a:srgbClr val="44BA98"/>
      </a:accent2>
      <a:accent3>
        <a:srgbClr val="43A9D9"/>
      </a:accent3>
      <a:accent4>
        <a:srgbClr val="6274D8"/>
      </a:accent4>
      <a:accent5>
        <a:srgbClr val="AB54D7"/>
      </a:accent5>
      <a:accent6>
        <a:srgbClr val="D15B37"/>
      </a:accent6>
      <a:hlink>
        <a:srgbClr val="BFE962"/>
      </a:hlink>
      <a:folHlink>
        <a:srgbClr val="C0D591"/>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xmlns="" name="Droplet" id="{8984A317-299A-4E50-B45D-BFC9EDE2337A}" vid="{892FADA9-420D-4323-A7A4-C1060166525B}"/>
    </a:ext>
  </a:extLst>
</a:theme>
</file>

<file path=docProps/app.xml><?xml version="1.0" encoding="utf-8"?>
<Properties xmlns="http://schemas.openxmlformats.org/officeDocument/2006/extended-properties" xmlns:vt="http://schemas.openxmlformats.org/officeDocument/2006/docPropsVTypes">
  <Template>Ion</Template>
  <TotalTime>134</TotalTime>
  <Words>986</Words>
  <Application>Microsoft Office PowerPoint</Application>
  <PresentationFormat>Özel</PresentationFormat>
  <Paragraphs>54</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Damla</vt:lpstr>
      <vt:lpstr>ÇOCUK KORUMA KANUNUNA GÖRE VERİLEN KORUYUCU VE DESTEKLEYİCİ TEDBİR KARARLARININ UYGULANMASI HAKKINDA YÖNETMELİK</vt:lpstr>
      <vt:lpstr>Amaç ve  Kapsam</vt:lpstr>
      <vt:lpstr>Tanımlar</vt:lpstr>
      <vt:lpstr>Slayt 4</vt:lpstr>
      <vt:lpstr>Koruyucu ve destekleyici tedbirler</vt:lpstr>
      <vt:lpstr>Danışmanlık tedbiri</vt:lpstr>
      <vt:lpstr>Eğitim tedbiri</vt:lpstr>
      <vt:lpstr>Bakım tedbiri</vt:lpstr>
      <vt:lpstr>Barınma tedbiri</vt:lpstr>
      <vt:lpstr>Sağlık tedbiri</vt:lpstr>
      <vt:lpstr>Tedbir kararlarının uygulanması, takibi ve denetimi </vt:lpstr>
      <vt:lpstr>Koordinasyon</vt:lpstr>
      <vt:lpstr>İllerde koordinasyon </vt:lpstr>
      <vt:lpstr>İlçelerde koordinasyon</vt:lpstr>
      <vt:lpstr>Çocuk koruma kanununa göre verilen koruyucu ve destekleyici tedbirlerin yerine getirilmesi amacı ile kurulan merkezi, il ve ilçe koordinasyonların çalışma usul ve esasları yönergesi</vt:lpstr>
      <vt:lpstr>Kurul üyeleri ve çalışma usulleri</vt:lpstr>
      <vt:lpstr>Kurul üyeleri ve çalışma usulleri</vt:lpstr>
      <vt:lpstr>Teşekkürler         rehber öğretmen demet Bişkin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yigitazra</dc:creator>
  <cp:lastModifiedBy>Owner</cp:lastModifiedBy>
  <cp:revision>18</cp:revision>
  <dcterms:created xsi:type="dcterms:W3CDTF">2016-10-30T17:30:30Z</dcterms:created>
  <dcterms:modified xsi:type="dcterms:W3CDTF">2016-10-31T10:00:52Z</dcterms:modified>
</cp:coreProperties>
</file>